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9485" autoAdjust="0"/>
    <p:restoredTop sz="94660"/>
  </p:normalViewPr>
  <p:slideViewPr>
    <p:cSldViewPr>
      <p:cViewPr varScale="1">
        <p:scale>
          <a:sx n="81" d="100"/>
          <a:sy n="81" d="100"/>
        </p:scale>
        <p:origin x="-1302"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1">
        <a:schemeClr val="bg1"/>
      </p:bgRef>
    </p:bg>
    <p:spTree>
      <p:nvGrpSpPr>
        <p:cNvPr id="1" name=""/>
        <p:cNvGrpSpPr/>
        <p:nvPr/>
      </p:nvGrpSpPr>
      <p:grpSpPr>
        <a:xfrm>
          <a:off x="0" y="0"/>
          <a:ext cx="0" cy="0"/>
          <a:chOff x="0" y="0"/>
          <a:chExt cx="0" cy="0"/>
        </a:xfrm>
      </p:grpSpPr>
      <p:sp>
        <p:nvSpPr>
          <p:cNvPr id="8" name="Titre 7"/>
          <p:cNvSpPr>
            <a:spLocks noGrp="1"/>
          </p:cNvSpPr>
          <p:nvPr>
            <p:ph type="ctrTitle"/>
          </p:nvPr>
        </p:nvSpPr>
        <p:spPr>
          <a:xfrm>
            <a:off x="2286000" y="3124200"/>
            <a:ext cx="6172200" cy="1894362"/>
          </a:xfrm>
        </p:spPr>
        <p:txBody>
          <a:bodyPr/>
          <a:lstStyle>
            <a:lvl1pPr>
              <a:defRPr b="1"/>
            </a:lvl1pPr>
          </a:lstStyle>
          <a:p>
            <a:r>
              <a:rPr kumimoji="0" lang="fr-FR" smtClean="0"/>
              <a:t>Cliquez pour modifier le style du titre</a:t>
            </a:r>
            <a:endParaRPr kumimoji="0" lang="en-US"/>
          </a:p>
        </p:txBody>
      </p:sp>
      <p:sp>
        <p:nvSpPr>
          <p:cNvPr id="9" name="Sous-titr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28" name="Espace réservé de la date 27"/>
          <p:cNvSpPr>
            <a:spLocks noGrp="1"/>
          </p:cNvSpPr>
          <p:nvPr>
            <p:ph type="dt" sz="half" idx="10"/>
          </p:nvPr>
        </p:nvSpPr>
        <p:spPr bwMode="auto">
          <a:xfrm rot="5400000">
            <a:off x="7764621" y="1174097"/>
            <a:ext cx="2286000" cy="381000"/>
          </a:xfrm>
        </p:spPr>
        <p:txBody>
          <a:bodyPr/>
          <a:lstStyle/>
          <a:p>
            <a:fld id="{CF62E7A3-3EF2-40BF-91E3-77E82DC8D729}" type="datetimeFigureOut">
              <a:rPr lang="fr-FR" smtClean="0"/>
              <a:pPr/>
              <a:t>24/03/2020</a:t>
            </a:fld>
            <a:endParaRPr lang="fr-FR"/>
          </a:p>
        </p:txBody>
      </p:sp>
      <p:sp>
        <p:nvSpPr>
          <p:cNvPr id="17" name="Espace réservé du pied de page 16"/>
          <p:cNvSpPr>
            <a:spLocks noGrp="1"/>
          </p:cNvSpPr>
          <p:nvPr>
            <p:ph type="ftr" sz="quarter" idx="11"/>
          </p:nvPr>
        </p:nvSpPr>
        <p:spPr bwMode="auto">
          <a:xfrm rot="5400000">
            <a:off x="7077269" y="4181669"/>
            <a:ext cx="3657600" cy="384048"/>
          </a:xfrm>
        </p:spPr>
        <p:txBody>
          <a:bodyPr/>
          <a:lstStyle/>
          <a:p>
            <a:endParaRPr lang="fr-FR"/>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Connecteur droit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Connecteur droit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Connecteur droit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Ellipse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Ellipse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Ellipse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Espace réservé du numéro de diapositive 28"/>
          <p:cNvSpPr>
            <a:spLocks noGrp="1"/>
          </p:cNvSpPr>
          <p:nvPr>
            <p:ph type="sldNum" sz="quarter" idx="12"/>
          </p:nvPr>
        </p:nvSpPr>
        <p:spPr bwMode="auto">
          <a:xfrm>
            <a:off x="1325544" y="4928702"/>
            <a:ext cx="609600" cy="517524"/>
          </a:xfrm>
        </p:spPr>
        <p:txBody>
          <a:bodyPr/>
          <a:lstStyle/>
          <a:p>
            <a:fld id="{6A50C057-BF2F-4E70-935D-F2381D0B2EF8}"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F62E7A3-3EF2-40BF-91E3-77E82DC8D729}" type="datetimeFigureOut">
              <a:rPr lang="fr-FR" smtClean="0"/>
              <a:pPr/>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50C057-BF2F-4E70-935D-F2381D0B2EF8}"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9"/>
            <a:ext cx="1676400" cy="5851525"/>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CF62E7A3-3EF2-40BF-91E3-77E82DC8D729}" type="datetimeFigureOut">
              <a:rPr lang="fr-FR" smtClean="0"/>
              <a:pPr/>
              <a:t>24/03/2020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6A50C057-BF2F-4E70-935D-F2381D0B2EF8}"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8" name="Espace réservé du contenu 7"/>
          <p:cNvSpPr>
            <a:spLocks noGrp="1"/>
          </p:cNvSpPr>
          <p:nvPr>
            <p:ph sz="quarter" idx="1"/>
          </p:nvPr>
        </p:nvSpPr>
        <p:spPr>
          <a:xfrm>
            <a:off x="457200" y="1600200"/>
            <a:ext cx="7467600" cy="4873752"/>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4"/>
          </p:nvPr>
        </p:nvSpPr>
        <p:spPr/>
        <p:txBody>
          <a:bodyPr rtlCol="0"/>
          <a:lstStyle/>
          <a:p>
            <a:fld id="{CF62E7A3-3EF2-40BF-91E3-77E82DC8D729}" type="datetimeFigureOut">
              <a:rPr lang="fr-FR" smtClean="0"/>
              <a:pPr/>
              <a:t>24/03/2020</a:t>
            </a:fld>
            <a:endParaRPr lang="fr-FR"/>
          </a:p>
        </p:txBody>
      </p:sp>
      <p:sp>
        <p:nvSpPr>
          <p:cNvPr id="9" name="Espace réservé du numéro de diapositive 8"/>
          <p:cNvSpPr>
            <a:spLocks noGrp="1"/>
          </p:cNvSpPr>
          <p:nvPr>
            <p:ph type="sldNum" sz="quarter" idx="15"/>
          </p:nvPr>
        </p:nvSpPr>
        <p:spPr/>
        <p:txBody>
          <a:bodyPr rtlCol="0"/>
          <a:lstStyle/>
          <a:p>
            <a:fld id="{6A50C057-BF2F-4E70-935D-F2381D0B2EF8}" type="slidenum">
              <a:rPr lang="fr-FR" smtClean="0"/>
              <a:pPr/>
              <a:t>‹N°›</a:t>
            </a:fld>
            <a:endParaRPr lang="fr-FR"/>
          </a:p>
        </p:txBody>
      </p:sp>
      <p:sp>
        <p:nvSpPr>
          <p:cNvPr id="10" name="Espace réservé du pied de page 9"/>
          <p:cNvSpPr>
            <a:spLocks noGrp="1"/>
          </p:cNvSpPr>
          <p:nvPr>
            <p:ph type="ftr" sz="quarter" idx="16"/>
          </p:nvPr>
        </p:nvSpPr>
        <p:spPr/>
        <p:txBody>
          <a:bodyPr rtlCol="0"/>
          <a:lstStyle/>
          <a:p>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bg>
      <p:bgRef idx="1001">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2286000" y="2895600"/>
            <a:ext cx="6172200" cy="2053590"/>
          </a:xfrm>
        </p:spPr>
        <p:txBody>
          <a:bodyPr/>
          <a:lstStyle>
            <a:lvl1pPr algn="l">
              <a:buNone/>
              <a:defRPr sz="3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bwMode="auto">
          <a:xfrm rot="5400000">
            <a:off x="7763256" y="1170432"/>
            <a:ext cx="2286000" cy="381000"/>
          </a:xfrm>
        </p:spPr>
        <p:txBody>
          <a:bodyPr/>
          <a:lstStyle/>
          <a:p>
            <a:fld id="{CF62E7A3-3EF2-40BF-91E3-77E82DC8D729}" type="datetimeFigureOut">
              <a:rPr lang="fr-FR" smtClean="0"/>
              <a:pPr/>
              <a:t>24/03/2020</a:t>
            </a:fld>
            <a:endParaRPr lang="fr-FR"/>
          </a:p>
        </p:txBody>
      </p:sp>
      <p:sp>
        <p:nvSpPr>
          <p:cNvPr id="5" name="Espace réservé du pied de page 4"/>
          <p:cNvSpPr>
            <a:spLocks noGrp="1"/>
          </p:cNvSpPr>
          <p:nvPr>
            <p:ph type="ftr" sz="quarter" idx="11"/>
          </p:nvPr>
        </p:nvSpPr>
        <p:spPr bwMode="auto">
          <a:xfrm rot="5400000">
            <a:off x="7077456" y="4178808"/>
            <a:ext cx="3657600" cy="384048"/>
          </a:xfrm>
        </p:spPr>
        <p:txBody>
          <a:bodyPr/>
          <a:lstStyle/>
          <a:p>
            <a:endParaRPr lang="fr-FR"/>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Connecteur droit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Connecteur droit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Connecteur droit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Connecteur droit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Ellipse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Ellipse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Ellipse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Ellipse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llipse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Connecteur droit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Espace réservé du numéro de diapositive 5"/>
          <p:cNvSpPr>
            <a:spLocks noGrp="1"/>
          </p:cNvSpPr>
          <p:nvPr>
            <p:ph type="sldNum" sz="quarter" idx="12"/>
          </p:nvPr>
        </p:nvSpPr>
        <p:spPr bwMode="auto">
          <a:xfrm>
            <a:off x="1340616" y="4928702"/>
            <a:ext cx="609600" cy="517524"/>
          </a:xfrm>
        </p:spPr>
        <p:txBody>
          <a:bodyPr/>
          <a:lstStyle/>
          <a:p>
            <a:fld id="{6A50C057-BF2F-4E70-935D-F2381D0B2EF8}"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p>
            <a:fld id="{CF62E7A3-3EF2-40BF-91E3-77E82DC8D729}" type="datetimeFigureOut">
              <a:rPr lang="fr-FR" smtClean="0"/>
              <a:pPr/>
              <a:t>24/03/2020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6A50C057-BF2F-4E70-935D-F2381D0B2EF8}" type="slidenum">
              <a:rPr lang="fr-FR" smtClean="0"/>
              <a:pPr/>
              <a:t>‹N°›</a:t>
            </a:fld>
            <a:endParaRPr lang="fr-FR"/>
          </a:p>
        </p:txBody>
      </p:sp>
      <p:sp>
        <p:nvSpPr>
          <p:cNvPr id="9" name="Espace réservé du contenu 8"/>
          <p:cNvSpPr>
            <a:spLocks noGrp="1"/>
          </p:cNvSpPr>
          <p:nvPr>
            <p:ph sz="quarter" idx="1"/>
          </p:nvPr>
        </p:nvSpPr>
        <p:spPr>
          <a:xfrm>
            <a:off x="457200"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1" name="Espace réservé du contenu 10"/>
          <p:cNvSpPr>
            <a:spLocks noGrp="1"/>
          </p:cNvSpPr>
          <p:nvPr>
            <p:ph sz="quarter" idx="2"/>
          </p:nvPr>
        </p:nvSpPr>
        <p:spPr>
          <a:xfrm>
            <a:off x="4270248" y="1600200"/>
            <a:ext cx="3657600" cy="45720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7543800" cy="1143000"/>
          </a:xfrm>
        </p:spPr>
        <p:txBody>
          <a:bodyPr anchor="b"/>
          <a:lstStyle>
            <a:lvl1pPr>
              <a:defRPr/>
            </a:lvl1pPr>
          </a:lstStyle>
          <a:p>
            <a:r>
              <a:rPr kumimoji="0" lang="fr-FR" smtClean="0"/>
              <a:t>Cliquez pour modifier le style du titre</a:t>
            </a:r>
            <a:endParaRPr kumimoji="0" lang="en-US"/>
          </a:p>
        </p:txBody>
      </p:sp>
      <p:sp>
        <p:nvSpPr>
          <p:cNvPr id="7" name="Espace réservé de la date 6"/>
          <p:cNvSpPr>
            <a:spLocks noGrp="1"/>
          </p:cNvSpPr>
          <p:nvPr>
            <p:ph type="dt" sz="half" idx="10"/>
          </p:nvPr>
        </p:nvSpPr>
        <p:spPr/>
        <p:txBody>
          <a:bodyPr/>
          <a:lstStyle/>
          <a:p>
            <a:fld id="{CF62E7A3-3EF2-40BF-91E3-77E82DC8D729}" type="datetimeFigureOut">
              <a:rPr lang="fr-FR" smtClean="0"/>
              <a:pPr/>
              <a:t>24/03/2020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6A50C057-BF2F-4E70-935D-F2381D0B2EF8}" type="slidenum">
              <a:rPr lang="fr-FR" smtClean="0"/>
              <a:pPr/>
              <a:t>‹N°›</a:t>
            </a:fld>
            <a:endParaRPr lang="fr-FR"/>
          </a:p>
        </p:txBody>
      </p:sp>
      <p:sp>
        <p:nvSpPr>
          <p:cNvPr id="11" name="Espace réservé du contenu 10"/>
          <p:cNvSpPr>
            <a:spLocks noGrp="1"/>
          </p:cNvSpPr>
          <p:nvPr>
            <p:ph sz="quarter" idx="2"/>
          </p:nvPr>
        </p:nvSpPr>
        <p:spPr>
          <a:xfrm>
            <a:off x="457200"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3" name="Espace réservé du contenu 12"/>
          <p:cNvSpPr>
            <a:spLocks noGrp="1"/>
          </p:cNvSpPr>
          <p:nvPr>
            <p:ph sz="quarter" idx="4"/>
          </p:nvPr>
        </p:nvSpPr>
        <p:spPr>
          <a:xfrm>
            <a:off x="4371975" y="2362200"/>
            <a:ext cx="3657600" cy="3886200"/>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12" name="Espace réservé du texte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
        <p:nvSpPr>
          <p:cNvPr id="14" name="Espace réservé du texte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fr-FR" smtClean="0"/>
              <a:t>Cliquez pour modifier les styles du texte du masque</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6" name="Espace réservé de la date 5"/>
          <p:cNvSpPr>
            <a:spLocks noGrp="1"/>
          </p:cNvSpPr>
          <p:nvPr>
            <p:ph type="dt" sz="half" idx="10"/>
          </p:nvPr>
        </p:nvSpPr>
        <p:spPr/>
        <p:txBody>
          <a:bodyPr rtlCol="0"/>
          <a:lstStyle/>
          <a:p>
            <a:fld id="{CF62E7A3-3EF2-40BF-91E3-77E82DC8D729}" type="datetimeFigureOut">
              <a:rPr lang="fr-FR" smtClean="0"/>
              <a:pPr/>
              <a:t>24/03/2020</a:t>
            </a:fld>
            <a:endParaRPr lang="fr-FR"/>
          </a:p>
        </p:txBody>
      </p:sp>
      <p:sp>
        <p:nvSpPr>
          <p:cNvPr id="7" name="Espace réservé du numéro de diapositive 6"/>
          <p:cNvSpPr>
            <a:spLocks noGrp="1"/>
          </p:cNvSpPr>
          <p:nvPr>
            <p:ph type="sldNum" sz="quarter" idx="11"/>
          </p:nvPr>
        </p:nvSpPr>
        <p:spPr/>
        <p:txBody>
          <a:bodyPr rtlCol="0"/>
          <a:lstStyle/>
          <a:p>
            <a:fld id="{6A50C057-BF2F-4E70-935D-F2381D0B2EF8}" type="slidenum">
              <a:rPr lang="fr-FR" smtClean="0"/>
              <a:pPr/>
              <a:t>‹N°›</a:t>
            </a:fld>
            <a:endParaRPr lang="fr-FR"/>
          </a:p>
        </p:txBody>
      </p:sp>
      <p:sp>
        <p:nvSpPr>
          <p:cNvPr id="8" name="Espace réservé du pied de page 7"/>
          <p:cNvSpPr>
            <a:spLocks noGrp="1"/>
          </p:cNvSpPr>
          <p:nvPr>
            <p:ph type="ftr" sz="quarter" idx="12"/>
          </p:nvPr>
        </p:nvSpPr>
        <p:spPr/>
        <p:txBody>
          <a:bodyPr rtlCol="0"/>
          <a:lstStyle/>
          <a:p>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F62E7A3-3EF2-40BF-91E3-77E82DC8D729}" type="datetimeFigureOut">
              <a:rPr lang="fr-FR" smtClean="0"/>
              <a:pPr/>
              <a:t>24/03/2020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6A50C057-BF2F-4E70-935D-F2381D0B2EF8}"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bg>
      <p:bgRef idx="1001">
        <a:schemeClr val="bg1"/>
      </p:bgRef>
    </p:bg>
    <p:spTree>
      <p:nvGrpSpPr>
        <p:cNvPr id="1" name=""/>
        <p:cNvGrpSpPr/>
        <p:nvPr/>
      </p:nvGrpSpPr>
      <p:grpSpPr>
        <a:xfrm>
          <a:off x="0" y="0"/>
          <a:ext cx="0" cy="0"/>
          <a:chOff x="0" y="0"/>
          <a:chExt cx="0" cy="0"/>
        </a:xfrm>
      </p:grpSpPr>
      <p:sp>
        <p:nvSpPr>
          <p:cNvPr id="10" name="Connecteur droit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r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fr-FR" smtClean="0"/>
              <a:t>Cliquez pour modifier les styles du texte du masque</a:t>
            </a:r>
          </a:p>
        </p:txBody>
      </p:sp>
      <p:sp>
        <p:nvSpPr>
          <p:cNvPr id="8" name="Connecteur droit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Connecteur droit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Connecteur droit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Connecteur droit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Ellipse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Espace réservé du contenu 17"/>
          <p:cNvSpPr>
            <a:spLocks noGrp="1"/>
          </p:cNvSpPr>
          <p:nvPr>
            <p:ph sz="quarter" idx="1"/>
          </p:nvPr>
        </p:nvSpPr>
        <p:spPr>
          <a:xfrm>
            <a:off x="304800" y="274320"/>
            <a:ext cx="5638800" cy="6327648"/>
          </a:xfrm>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21" name="Espace réservé de la date 20"/>
          <p:cNvSpPr>
            <a:spLocks noGrp="1"/>
          </p:cNvSpPr>
          <p:nvPr>
            <p:ph type="dt" sz="half" idx="14"/>
          </p:nvPr>
        </p:nvSpPr>
        <p:spPr/>
        <p:txBody>
          <a:bodyPr rtlCol="0"/>
          <a:lstStyle/>
          <a:p>
            <a:fld id="{CF62E7A3-3EF2-40BF-91E3-77E82DC8D729}" type="datetimeFigureOut">
              <a:rPr lang="fr-FR" smtClean="0"/>
              <a:pPr/>
              <a:t>24/03/2020</a:t>
            </a:fld>
            <a:endParaRPr lang="fr-FR"/>
          </a:p>
        </p:txBody>
      </p:sp>
      <p:sp>
        <p:nvSpPr>
          <p:cNvPr id="22" name="Espace réservé du numéro de diapositive 21"/>
          <p:cNvSpPr>
            <a:spLocks noGrp="1"/>
          </p:cNvSpPr>
          <p:nvPr>
            <p:ph type="sldNum" sz="quarter" idx="15"/>
          </p:nvPr>
        </p:nvSpPr>
        <p:spPr/>
        <p:txBody>
          <a:bodyPr rtlCol="0"/>
          <a:lstStyle/>
          <a:p>
            <a:fld id="{6A50C057-BF2F-4E70-935D-F2381D0B2EF8}" type="slidenum">
              <a:rPr lang="fr-FR" smtClean="0"/>
              <a:pPr/>
              <a:t>‹N°›</a:t>
            </a:fld>
            <a:endParaRPr lang="fr-FR"/>
          </a:p>
        </p:txBody>
      </p:sp>
      <p:sp>
        <p:nvSpPr>
          <p:cNvPr id="23" name="Espace réservé du pied de page 22"/>
          <p:cNvSpPr>
            <a:spLocks noGrp="1"/>
          </p:cNvSpPr>
          <p:nvPr>
            <p:ph type="ftr" sz="quarter" idx="16"/>
          </p:nvPr>
        </p:nvSpPr>
        <p:spPr/>
        <p:txBody>
          <a:bodyPr rtlCol="0"/>
          <a:lstStyle/>
          <a:p>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Connecteur droit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Ellipse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re 1"/>
          <p:cNvSpPr>
            <a:spLocks noGrp="1"/>
          </p:cNvSpPr>
          <p:nvPr>
            <p:ph type="title"/>
          </p:nvPr>
        </p:nvSpPr>
        <p:spPr>
          <a:xfrm rot="5400000">
            <a:off x="3350133" y="3200400"/>
            <a:ext cx="6309360" cy="457200"/>
          </a:xfrm>
        </p:spPr>
        <p:txBody>
          <a:bodyPr anchor="b"/>
          <a:lstStyle>
            <a:lvl1pPr algn="l">
              <a:buNone/>
              <a:defRPr sz="2000" b="1"/>
            </a:lvl1pPr>
          </a:lstStyle>
          <a:p>
            <a:r>
              <a:rPr kumimoji="0" lang="fr-FR" smtClean="0"/>
              <a:t>Cliquez pour modifier le style du titre</a:t>
            </a:r>
            <a:endParaRPr kumimoji="0" lang="en-US"/>
          </a:p>
        </p:txBody>
      </p:sp>
      <p:sp>
        <p:nvSpPr>
          <p:cNvPr id="3" name="Espace réservé pour une image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fr-FR" smtClean="0"/>
              <a:t>Cliquez sur l'icône pour ajouter une image</a:t>
            </a:r>
            <a:endParaRPr kumimoji="0" lang="en-US" dirty="0"/>
          </a:p>
        </p:txBody>
      </p:sp>
      <p:sp>
        <p:nvSpPr>
          <p:cNvPr id="4" name="Espace réservé du texte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10" name="Connecteur droit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Connecteur droit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Connecteur droit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Connecteur droit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Espace réservé de la date 16"/>
          <p:cNvSpPr>
            <a:spLocks noGrp="1"/>
          </p:cNvSpPr>
          <p:nvPr>
            <p:ph type="dt" sz="half" idx="10"/>
          </p:nvPr>
        </p:nvSpPr>
        <p:spPr/>
        <p:txBody>
          <a:bodyPr rtlCol="0"/>
          <a:lstStyle/>
          <a:p>
            <a:fld id="{CF62E7A3-3EF2-40BF-91E3-77E82DC8D729}" type="datetimeFigureOut">
              <a:rPr lang="fr-FR" smtClean="0"/>
              <a:pPr/>
              <a:t>24/03/2020</a:t>
            </a:fld>
            <a:endParaRPr lang="fr-FR"/>
          </a:p>
        </p:txBody>
      </p:sp>
      <p:sp>
        <p:nvSpPr>
          <p:cNvPr id="18" name="Espace réservé du numéro de diapositive 17"/>
          <p:cNvSpPr>
            <a:spLocks noGrp="1"/>
          </p:cNvSpPr>
          <p:nvPr>
            <p:ph type="sldNum" sz="quarter" idx="11"/>
          </p:nvPr>
        </p:nvSpPr>
        <p:spPr/>
        <p:txBody>
          <a:bodyPr rtlCol="0"/>
          <a:lstStyle/>
          <a:p>
            <a:fld id="{6A50C057-BF2F-4E70-935D-F2381D0B2EF8}" type="slidenum">
              <a:rPr lang="fr-FR" smtClean="0"/>
              <a:pPr/>
              <a:t>‹N°›</a:t>
            </a:fld>
            <a:endParaRPr lang="fr-FR"/>
          </a:p>
        </p:txBody>
      </p:sp>
      <p:sp>
        <p:nvSpPr>
          <p:cNvPr id="21" name="Espace réservé du pied de page 20"/>
          <p:cNvSpPr>
            <a:spLocks noGrp="1"/>
          </p:cNvSpPr>
          <p:nvPr>
            <p:ph type="ftr" sz="quarter" idx="12"/>
          </p:nvPr>
        </p:nvSpPr>
        <p:spPr/>
        <p:txBody>
          <a:bodyPr rtlCol="0"/>
          <a:lstStyle/>
          <a:p>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Connecteur droit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Espace réservé du titre 21"/>
          <p:cNvSpPr>
            <a:spLocks noGrp="1"/>
          </p:cNvSpPr>
          <p:nvPr>
            <p:ph type="title"/>
          </p:nvPr>
        </p:nvSpPr>
        <p:spPr>
          <a:xfrm>
            <a:off x="457200" y="274638"/>
            <a:ext cx="7467600" cy="1143000"/>
          </a:xfrm>
          <a:prstGeom prst="rect">
            <a:avLst/>
          </a:prstGeom>
        </p:spPr>
        <p:txBody>
          <a:bodyPr vert="horz" anchor="b">
            <a:normAutofit/>
          </a:bodyPr>
          <a:lstStyle/>
          <a:p>
            <a:r>
              <a:rPr kumimoji="0" lang="fr-FR" smtClean="0"/>
              <a:t>Cliquez pour modifier le style du titre</a:t>
            </a:r>
            <a:endParaRPr kumimoji="0" lang="en-US"/>
          </a:p>
        </p:txBody>
      </p:sp>
      <p:sp>
        <p:nvSpPr>
          <p:cNvPr id="13" name="Espace réservé du texte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CF62E7A3-3EF2-40BF-91E3-77E82DC8D729}" type="datetimeFigureOut">
              <a:rPr lang="fr-FR" smtClean="0"/>
              <a:pPr/>
              <a:t>24/03/2020</a:t>
            </a:fld>
            <a:endParaRPr lang="fr-FR"/>
          </a:p>
        </p:txBody>
      </p:sp>
      <p:sp>
        <p:nvSpPr>
          <p:cNvPr id="3" name="Espace réservé du pied de page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fr-FR"/>
          </a:p>
        </p:txBody>
      </p:sp>
      <p:sp>
        <p:nvSpPr>
          <p:cNvPr id="7" name="Connecteur droit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Connecteur droit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Connecteur droit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Ellipse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Espace réservé du numéro de diapositive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6A50C057-BF2F-4E70-935D-F2381D0B2EF8}"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260649"/>
            <a:ext cx="7772400" cy="720080"/>
          </a:xfrm>
        </p:spPr>
        <p:txBody>
          <a:bodyPr/>
          <a:lstStyle/>
          <a:p>
            <a:pPr algn="ctr"/>
            <a:r>
              <a:rPr lang="ar-MA" b="1" dirty="0" smtClean="0">
                <a:solidFill>
                  <a:schemeClr val="tx1"/>
                </a:solidFill>
              </a:rPr>
              <a:t>أساليب التنظيم الإداري</a:t>
            </a:r>
            <a:endParaRPr lang="fr-FR" b="1" dirty="0">
              <a:solidFill>
                <a:schemeClr val="tx1"/>
              </a:solidFill>
            </a:endParaRPr>
          </a:p>
        </p:txBody>
      </p:sp>
      <p:sp>
        <p:nvSpPr>
          <p:cNvPr id="3" name="Sous-titre 2"/>
          <p:cNvSpPr>
            <a:spLocks noGrp="1"/>
          </p:cNvSpPr>
          <p:nvPr>
            <p:ph type="subTitle" idx="1"/>
          </p:nvPr>
        </p:nvSpPr>
        <p:spPr>
          <a:xfrm>
            <a:off x="683568" y="1484784"/>
            <a:ext cx="7992888" cy="4968552"/>
          </a:xfrm>
        </p:spPr>
        <p:txBody>
          <a:bodyPr>
            <a:normAutofit/>
          </a:bodyPr>
          <a:lstStyle/>
          <a:p>
            <a:pPr algn="r"/>
            <a:r>
              <a:rPr lang="ar-MA" sz="2800" b="0" dirty="0" smtClean="0">
                <a:solidFill>
                  <a:schemeClr val="tx1"/>
                </a:solidFill>
              </a:rPr>
              <a:t>تنتهج الدول المختلفة أسلوبين في تنظيمها الإداري هما المركزية الإدارية واللامركزية الإدارية، وتأخذ الدول بقدر من هذا المظهر أو ذاك وفقا لظروفها(السياسية والاجتماعية، ورغم اختلاف النظامين إلا أن كلاهما يسعى لتلبية حاجات المواطنين في أحسن الظروف </a:t>
            </a:r>
            <a:r>
              <a:rPr lang="ar-MA" sz="2800" b="0" dirty="0" err="1" smtClean="0">
                <a:solidFill>
                  <a:schemeClr val="tx1"/>
                </a:solidFill>
              </a:rPr>
              <a:t>والأحوال.</a:t>
            </a:r>
            <a:r>
              <a:rPr lang="ar-MA" sz="2800" b="0" dirty="0" smtClean="0">
                <a:solidFill>
                  <a:schemeClr val="tx1"/>
                </a:solidFill>
              </a:rPr>
              <a:t> </a:t>
            </a:r>
            <a:endParaRPr lang="fr-FR" sz="2800" b="0" dirty="0">
              <a:solidFill>
                <a:schemeClr val="tx1"/>
              </a:solidFill>
            </a:endParaRPr>
          </a:p>
        </p:txBody>
      </p:sp>
      <p:pic>
        <p:nvPicPr>
          <p:cNvPr id="4" name="Image 3" descr="Image1.jpg"/>
          <p:cNvPicPr>
            <a:picLocks noChangeAspect="1"/>
          </p:cNvPicPr>
          <p:nvPr/>
        </p:nvPicPr>
        <p:blipFill>
          <a:blip r:embed="rId2" cstate="print"/>
          <a:stretch>
            <a:fillRect/>
          </a:stretch>
        </p:blipFill>
        <p:spPr>
          <a:xfrm>
            <a:off x="0" y="0"/>
            <a:ext cx="2210573" cy="148478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764704"/>
          </a:xfrm>
        </p:spPr>
        <p:txBody>
          <a:bodyPr>
            <a:normAutofit/>
          </a:bodyPr>
          <a:lstStyle/>
          <a:p>
            <a:pPr algn="ctr"/>
            <a:r>
              <a:rPr lang="ar-MA" sz="3200" b="1" dirty="0" err="1" smtClean="0">
                <a:solidFill>
                  <a:schemeClr val="tx1"/>
                </a:solidFill>
              </a:rPr>
              <a:t>ثانيا </a:t>
            </a:r>
            <a:r>
              <a:rPr lang="ar-MA" sz="3200" b="1" dirty="0" smtClean="0">
                <a:solidFill>
                  <a:schemeClr val="tx1"/>
                </a:solidFill>
              </a:rPr>
              <a:t>- عدم التركيز الإداري:</a:t>
            </a:r>
            <a:endParaRPr lang="fr-FR" sz="3200" b="1" dirty="0">
              <a:solidFill>
                <a:schemeClr val="tx1"/>
              </a:solidFill>
            </a:endParaRPr>
          </a:p>
        </p:txBody>
      </p:sp>
      <p:sp>
        <p:nvSpPr>
          <p:cNvPr id="3" name="Espace réservé du contenu 2"/>
          <p:cNvSpPr>
            <a:spLocks noGrp="1"/>
          </p:cNvSpPr>
          <p:nvPr>
            <p:ph sz="quarter" idx="1"/>
          </p:nvPr>
        </p:nvSpPr>
        <p:spPr>
          <a:xfrm>
            <a:off x="395536" y="1052736"/>
            <a:ext cx="8424936" cy="5472608"/>
          </a:xfrm>
        </p:spPr>
        <p:txBody>
          <a:bodyPr>
            <a:normAutofit lnSpcReduction="10000"/>
          </a:bodyPr>
          <a:lstStyle/>
          <a:p>
            <a:pPr algn="r" rtl="1"/>
            <a:r>
              <a:rPr lang="ar-MA" dirty="0" smtClean="0"/>
              <a:t>يطلق على هذه الصورة بالمركزية المخففة أو المعتدلة أو </a:t>
            </a:r>
            <a:r>
              <a:rPr lang="ar-MA" dirty="0" err="1" smtClean="0"/>
              <a:t>اللاوزارية</a:t>
            </a:r>
            <a:r>
              <a:rPr lang="ar-MA" dirty="0" smtClean="0"/>
              <a:t> أو كما يسميها البعض بالمركزية </a:t>
            </a:r>
            <a:r>
              <a:rPr lang="ar-MA" dirty="0" err="1" smtClean="0"/>
              <a:t>النسبية.</a:t>
            </a:r>
            <a:r>
              <a:rPr lang="ar-MA" dirty="0" smtClean="0"/>
              <a:t> هو أسلوب من أساليب التنظيم الإداري المركزي ظهر نتيجة مساوئ الصورة الأولى، يهدف إلى </a:t>
            </a:r>
            <a:r>
              <a:rPr lang="ar-MA" dirty="0" err="1" smtClean="0"/>
              <a:t>تحفيف</a:t>
            </a:r>
            <a:r>
              <a:rPr lang="ar-MA" dirty="0" smtClean="0"/>
              <a:t> العبء عن الحكومة المركزية أمام تطور الحياة وتعقدها وكثرة اتصال الجمهور بالإدارة لقضاء مصالحهم، مما استحال عرض كل الطلبات على الوزراء المعنيين، وفي الوقت نفسه عدم تمتع ممثلي الإقليم بسلطة اتخاذ القرار، لذا كان من اللازم تخويل بعض الموظفين داخل الأقاليم بسلطة اتخاذ القرار في الأمور ذات الطابع المحلي دون حاجة للرجوع إلى الوزير المختص في العاصمة.</a:t>
            </a:r>
          </a:p>
          <a:p>
            <a:pPr algn="r" rtl="1"/>
            <a:r>
              <a:rPr lang="ar-MA" dirty="0" smtClean="0"/>
              <a:t> </a:t>
            </a:r>
            <a:r>
              <a:rPr lang="ar-MA" b="1" dirty="0" smtClean="0"/>
              <a:t>ملاحظة: </a:t>
            </a:r>
            <a:r>
              <a:rPr lang="ar-MA" dirty="0" smtClean="0"/>
              <a:t>لا ينبغي أن يفهم بأن تمتع ممثلي الأقاليم بسلطة اتخاذ القرار يعني الاستقلال التام عن السلطة المركزية، بل أن ما يقوم </a:t>
            </a:r>
            <a:r>
              <a:rPr lang="ar-MA" dirty="0" err="1" smtClean="0"/>
              <a:t>به</a:t>
            </a:r>
            <a:r>
              <a:rPr lang="ar-MA" dirty="0" smtClean="0"/>
              <a:t> ممثل الحكومة على مستوى الإقليم يتم تحت إشراف الوزير المختص، لذا فإن هذا الأسلوب من التنظيم الإداري لا يخرج عن كونه </a:t>
            </a:r>
            <a:r>
              <a:rPr lang="ar-MA" b="1" dirty="0" smtClean="0"/>
              <a:t>تفويض اختصاصي</a:t>
            </a:r>
            <a:r>
              <a:rPr lang="ar-MA" dirty="0" smtClean="0"/>
              <a:t>: أي أن الوزير فوض أحد مرؤوسيه للقيام ببعض الصلاحيات تخفيفا من أعباء الإدارة </a:t>
            </a:r>
            <a:r>
              <a:rPr lang="ar-MA" dirty="0" err="1" smtClean="0"/>
              <a:t>المركزية.</a:t>
            </a:r>
            <a:r>
              <a:rPr lang="ar-MA" dirty="0" smtClean="0"/>
              <a:t> يتحقق نظام عدم التركيز الإداري واقعيا عبر نظام تفويض الاختصاص وذلك لضمان فعالية </a:t>
            </a:r>
            <a:r>
              <a:rPr lang="ar-MA" dirty="0" err="1" smtClean="0"/>
              <a:t>ونجاعة</a:t>
            </a:r>
            <a:r>
              <a:rPr lang="ar-MA" dirty="0" smtClean="0"/>
              <a:t> النشاط </a:t>
            </a:r>
            <a:r>
              <a:rPr lang="ar-MA" dirty="0" err="1" smtClean="0"/>
              <a:t>الإداري.</a:t>
            </a:r>
            <a:r>
              <a:rPr lang="ar-MA" dirty="0" smtClean="0"/>
              <a:t> </a:t>
            </a:r>
            <a:endParaRPr lang="fr-F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836712"/>
          </a:xfrm>
        </p:spPr>
        <p:txBody>
          <a:bodyPr>
            <a:normAutofit/>
          </a:bodyPr>
          <a:lstStyle/>
          <a:p>
            <a:pPr algn="ctr" rtl="1"/>
            <a:r>
              <a:rPr lang="ar-MA" sz="3600" b="1" dirty="0" smtClean="0">
                <a:solidFill>
                  <a:schemeClr val="tx1"/>
                </a:solidFill>
              </a:rPr>
              <a:t>تعريف التفويض الإداري </a:t>
            </a:r>
            <a:endParaRPr lang="fr-FR" sz="3600" b="1"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sz="2800" dirty="0" smtClean="0"/>
              <a:t>تستلزم ضرورات العمل الإداري وحسن سير المرافق العامة أن يفوض بعض الموظفين المختصين بعض أعمالهم إلى موظفين آخرين غالبا ما يكونوا </a:t>
            </a:r>
            <a:r>
              <a:rPr lang="ar-MA" sz="2800" dirty="0" err="1" smtClean="0"/>
              <a:t>مرؤوسيهم.</a:t>
            </a:r>
            <a:r>
              <a:rPr lang="ar-MA" sz="2800" dirty="0" smtClean="0"/>
              <a:t> وعليه فالتفويض هو أن يعهد صاحب الاختصاص بممارسة جزء من اختصاصاته إلى أحد مرؤوسيه شرط أن يسمح القانون بهذا التفويض وأن تكون ممارسة الاختصاص المفوض تحت رقابة الرئيس الإداري صاحب الاختصاص </a:t>
            </a:r>
            <a:r>
              <a:rPr lang="ar-MA" sz="2800" dirty="0" err="1" smtClean="0"/>
              <a:t>الأصيل.</a:t>
            </a:r>
            <a:r>
              <a:rPr lang="ar-MA" sz="2800" dirty="0" smtClean="0"/>
              <a:t> بناء على التعريف السابق للتفويض شروط </a:t>
            </a:r>
            <a:r>
              <a:rPr lang="ar-MA" sz="2800" dirty="0" err="1" smtClean="0"/>
              <a:t>هي:</a:t>
            </a:r>
            <a:r>
              <a:rPr lang="ar-MA" sz="2800" dirty="0" smtClean="0"/>
              <a:t> </a:t>
            </a:r>
            <a:endParaRPr lang="fr-FR"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0"/>
            <a:ext cx="7467600" cy="908720"/>
          </a:xfrm>
        </p:spPr>
        <p:txBody>
          <a:bodyPr>
            <a:normAutofit/>
          </a:bodyPr>
          <a:lstStyle/>
          <a:p>
            <a:pPr algn="ctr"/>
            <a:r>
              <a:rPr lang="ar-MA" sz="3200" b="1" dirty="0" smtClean="0">
                <a:solidFill>
                  <a:schemeClr val="tx1"/>
                </a:solidFill>
              </a:rPr>
              <a:t>شروط التفويض:</a:t>
            </a:r>
            <a:endParaRPr lang="fr-FR" sz="3200" b="1" dirty="0">
              <a:solidFill>
                <a:schemeClr val="tx1"/>
              </a:solidFill>
            </a:endParaRPr>
          </a:p>
        </p:txBody>
      </p:sp>
      <p:sp>
        <p:nvSpPr>
          <p:cNvPr id="3" name="Espace réservé du contenu 2"/>
          <p:cNvSpPr>
            <a:spLocks noGrp="1"/>
          </p:cNvSpPr>
          <p:nvPr>
            <p:ph sz="quarter" idx="1"/>
          </p:nvPr>
        </p:nvSpPr>
        <p:spPr/>
        <p:txBody>
          <a:bodyPr>
            <a:normAutofit fontScale="92500" lnSpcReduction="10000"/>
          </a:bodyPr>
          <a:lstStyle/>
          <a:p>
            <a:pPr algn="r" rtl="1"/>
            <a:r>
              <a:rPr lang="ar-MA" dirty="0" smtClean="0"/>
              <a:t>للتفويض شروط أوردها الفقه والقضاء يجب مراعاتها حتى يكون التفويض صحيحا تتمثل </a:t>
            </a:r>
            <a:r>
              <a:rPr lang="ar-MA" dirty="0" err="1" smtClean="0"/>
              <a:t>في:</a:t>
            </a:r>
            <a:r>
              <a:rPr lang="ar-MA" dirty="0" smtClean="0"/>
              <a:t> </a:t>
            </a:r>
          </a:p>
          <a:p>
            <a:pPr algn="r" rtl="1"/>
            <a:r>
              <a:rPr lang="ar-MA" dirty="0" smtClean="0"/>
              <a:t>- </a:t>
            </a:r>
            <a:r>
              <a:rPr lang="ar-MA" b="1" dirty="0" smtClean="0"/>
              <a:t>لا تفويض إلا بنص: </a:t>
            </a:r>
            <a:r>
              <a:rPr lang="ar-MA" dirty="0" smtClean="0"/>
              <a:t>بمعنى أن التفويض لا يكون صحيحا ما لم يسمح </a:t>
            </a:r>
            <a:r>
              <a:rPr lang="ar-MA" dirty="0" err="1" smtClean="0"/>
              <a:t>به</a:t>
            </a:r>
            <a:r>
              <a:rPr lang="ar-MA" dirty="0" smtClean="0"/>
              <a:t> القانون وأن يصدر قرار صريح من الجهة صاحبة الاختصاص يقضي بالتفويض، وأن يستوفي هذا القرار جوانبه الشكلية ويتم تبليغه لكل الجهات المعنية.</a:t>
            </a:r>
          </a:p>
          <a:p>
            <a:pPr algn="r" rtl="1"/>
            <a:r>
              <a:rPr lang="ar-MA" dirty="0" smtClean="0"/>
              <a:t>- </a:t>
            </a:r>
            <a:r>
              <a:rPr lang="ar-MA" b="1" dirty="0" smtClean="0"/>
              <a:t>أن يكون هذا التفويض جزئيا: </a:t>
            </a:r>
            <a:r>
              <a:rPr lang="ar-MA" dirty="0" smtClean="0"/>
              <a:t>فلا يجوز أن يفوض الرئيس الإداري جميع اختصاصاته لأن ذلك يعد تنازلا منه عن مزاولة أعماله التي أسندها إليه القانون.</a:t>
            </a:r>
          </a:p>
          <a:p>
            <a:pPr algn="r" rtl="1"/>
            <a:r>
              <a:rPr lang="ar-MA" dirty="0" smtClean="0"/>
              <a:t>- </a:t>
            </a:r>
            <a:r>
              <a:rPr lang="ar-MA" b="1" dirty="0" smtClean="0"/>
              <a:t>بقاء الرئيس المفوض </a:t>
            </a:r>
            <a:r>
              <a:rPr lang="ar-MA" b="1" dirty="0" err="1" smtClean="0"/>
              <a:t>مسؤولا</a:t>
            </a:r>
            <a:r>
              <a:rPr lang="ar-MA" b="1" dirty="0" smtClean="0"/>
              <a:t>: </a:t>
            </a:r>
            <a:r>
              <a:rPr lang="ar-MA" dirty="0" smtClean="0"/>
              <a:t>رغم التفويض يبقى الرئيس المفوض </a:t>
            </a:r>
            <a:r>
              <a:rPr lang="ar-MA" dirty="0" err="1" smtClean="0"/>
              <a:t>مسؤولا</a:t>
            </a:r>
            <a:r>
              <a:rPr lang="ar-MA" dirty="0"/>
              <a:t> </a:t>
            </a:r>
            <a:r>
              <a:rPr lang="ar-MA" dirty="0" smtClean="0"/>
              <a:t>عن الأعمال التي فوضها هذا بالإضافة إلى مسؤولية المفوض إليه تطبيقا للمبدأ:" التفويض في السلطة دون </a:t>
            </a:r>
            <a:r>
              <a:rPr lang="ar-MA" dirty="0" err="1" smtClean="0"/>
              <a:t>المسؤولية".</a:t>
            </a:r>
            <a:endParaRPr lang="ar-MA" dirty="0" smtClean="0"/>
          </a:p>
          <a:p>
            <a:pPr algn="r" rtl="1"/>
            <a:r>
              <a:rPr lang="ar-MA" dirty="0" smtClean="0"/>
              <a:t> </a:t>
            </a:r>
            <a:r>
              <a:rPr lang="ar-MA" b="1" dirty="0" smtClean="0"/>
              <a:t>- لا يجوز للمفوض إليه أن يفوض غيره: </a:t>
            </a:r>
            <a:r>
              <a:rPr lang="ar-MA" dirty="0" smtClean="0"/>
              <a:t>فلا يتم التفويض إلا مرة واحدة ومخالفة هذه القاعدة يجعل القرار الإداري الصادر من المفوض إليه الثاني معيبا بعدم الاختصاص ويبقى التفويض إجراء مؤقت قابل للرجوع فيه من جانب الرئيس الإداري </a:t>
            </a:r>
            <a:r>
              <a:rPr lang="ar-MA" dirty="0" err="1" smtClean="0"/>
              <a:t>الأصيل.</a:t>
            </a:r>
            <a:r>
              <a:rPr lang="ar-MA" dirty="0" smtClean="0"/>
              <a:t> </a:t>
            </a:r>
            <a:endParaRPr lang="fr-FR"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764704"/>
          </a:xfrm>
        </p:spPr>
        <p:txBody>
          <a:bodyPr>
            <a:normAutofit/>
          </a:bodyPr>
          <a:lstStyle/>
          <a:p>
            <a:pPr algn="ctr"/>
            <a:r>
              <a:rPr lang="ar-MA" sz="3200" b="1" dirty="0" err="1" smtClean="0">
                <a:solidFill>
                  <a:schemeClr val="tx1"/>
                </a:solidFill>
              </a:rPr>
              <a:t>3 </a:t>
            </a:r>
            <a:r>
              <a:rPr lang="ar-MA" sz="3200" b="1" dirty="0" smtClean="0">
                <a:solidFill>
                  <a:schemeClr val="tx1"/>
                </a:solidFill>
              </a:rPr>
              <a:t>- أنواع التفويض </a:t>
            </a:r>
            <a:endParaRPr lang="fr-FR" sz="3200" b="1" dirty="0">
              <a:solidFill>
                <a:schemeClr val="tx1"/>
              </a:solidFill>
            </a:endParaRPr>
          </a:p>
        </p:txBody>
      </p:sp>
      <p:sp>
        <p:nvSpPr>
          <p:cNvPr id="3" name="Espace réservé du contenu 2"/>
          <p:cNvSpPr>
            <a:spLocks noGrp="1"/>
          </p:cNvSpPr>
          <p:nvPr>
            <p:ph sz="quarter" idx="1"/>
          </p:nvPr>
        </p:nvSpPr>
        <p:spPr>
          <a:xfrm>
            <a:off x="323528" y="908720"/>
            <a:ext cx="8496944" cy="5616624"/>
          </a:xfrm>
        </p:spPr>
        <p:txBody>
          <a:bodyPr>
            <a:normAutofit/>
          </a:bodyPr>
          <a:lstStyle/>
          <a:p>
            <a:pPr algn="r" rtl="1"/>
            <a:r>
              <a:rPr lang="ar-MA" dirty="0" smtClean="0"/>
              <a:t>يأخذ التفويض الإداري إحدى الصورتين، قد يكون تفويضا للاختصاص وقد يكون تفويضا للتوقيع فقط.</a:t>
            </a:r>
          </a:p>
          <a:p>
            <a:pPr algn="r" rtl="1"/>
            <a:r>
              <a:rPr lang="ar-MA" b="1" dirty="0" smtClean="0"/>
              <a:t> </a:t>
            </a:r>
            <a:r>
              <a:rPr lang="ar-MA" b="1" dirty="0" err="1" smtClean="0"/>
              <a:t>أ </a:t>
            </a:r>
            <a:r>
              <a:rPr lang="ar-MA" b="1" dirty="0" smtClean="0"/>
              <a:t>– تفويض الاختصاص: </a:t>
            </a:r>
            <a:r>
              <a:rPr lang="ar-MA" dirty="0" smtClean="0"/>
              <a:t>يقصد بهذا التفويض أن يعهد صاحب </a:t>
            </a:r>
            <a:r>
              <a:rPr lang="ar-MA" dirty="0" err="1" smtClean="0"/>
              <a:t>الاختصاص </a:t>
            </a:r>
            <a:r>
              <a:rPr lang="ar-MA" dirty="0" smtClean="0"/>
              <a:t>(الرئيس) بممارسة جانب من اختصاصه سواء في مسألة معينة أو في نوع معين من المسائل إلى موظف آخر أو سلطة أخرى طبقا لما تقتضيه الأوضاع </a:t>
            </a:r>
            <a:r>
              <a:rPr lang="ar-MA" dirty="0" err="1" smtClean="0"/>
              <a:t>القانونية .</a:t>
            </a:r>
            <a:endParaRPr lang="ar-MA" dirty="0" smtClean="0"/>
          </a:p>
          <a:p>
            <a:pPr algn="r" rtl="1"/>
            <a:r>
              <a:rPr lang="ar-MA" dirty="0" smtClean="0"/>
              <a:t> </a:t>
            </a:r>
            <a:r>
              <a:rPr lang="ar-MA" b="1" dirty="0" err="1" smtClean="0"/>
              <a:t>ب </a:t>
            </a:r>
            <a:r>
              <a:rPr lang="ar-MA" b="1" dirty="0" smtClean="0"/>
              <a:t>– تفويض التوقيع: </a:t>
            </a:r>
            <a:r>
              <a:rPr lang="ar-MA" dirty="0" smtClean="0"/>
              <a:t>يقوم هذا النوع من التفويض على الاعتبار الشخصي، إذ ينطوي على ثقة الرئيس بالمفوض إليه ومن ثم ينتهي بتغير المفوض أو المفوض </a:t>
            </a:r>
            <a:r>
              <a:rPr lang="ar-MA" dirty="0" err="1" smtClean="0"/>
              <a:t>إليه.</a:t>
            </a:r>
            <a:r>
              <a:rPr lang="ar-MA" dirty="0" smtClean="0"/>
              <a:t> </a:t>
            </a:r>
          </a:p>
          <a:p>
            <a:pPr algn="r" rtl="1"/>
            <a:r>
              <a:rPr lang="ar-MA" b="1" dirty="0" smtClean="0"/>
              <a:t>ملاحظة: </a:t>
            </a:r>
            <a:r>
              <a:rPr lang="ar-MA" dirty="0" smtClean="0"/>
              <a:t>هذا التفويض لا يمنع الرئيس من ممارسة ذات الاختصاص </a:t>
            </a:r>
            <a:r>
              <a:rPr lang="ar-MA" dirty="0" err="1" smtClean="0"/>
              <a:t>المفوض </a:t>
            </a:r>
            <a:r>
              <a:rPr lang="ar-MA" dirty="0" smtClean="0"/>
              <a:t>(صلاحية التوقيع) عكس تفويض الاختصاص الذي يمنع الرئيس من ممارسة الاختصاص الذي تم تفويض طوال سريان قرار التفويض وإلا كنا أمام جهتين تقومان بنفس ألاختصاص من جهة أخرى ينظر تفويض الاختصاص إلى الجهة الإدارية المفوضة دون أن يكون شاغل هذه الوظيفة محل اعتبار فلا ينتهي هذا التفويض بتغير شاغل المنصب، على خلاف تفويض التوقيع الذي يكون موجها لشخص الموظف بذاته وينتهي بانتهاء مهامه.</a:t>
            </a:r>
            <a:endParaRPr lang="fr-F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67544" y="0"/>
            <a:ext cx="8229600" cy="692696"/>
          </a:xfrm>
        </p:spPr>
        <p:txBody>
          <a:bodyPr>
            <a:normAutofit/>
          </a:bodyPr>
          <a:lstStyle/>
          <a:p>
            <a:pPr algn="ctr"/>
            <a:r>
              <a:rPr lang="ar-MA" sz="3200" b="1" dirty="0" smtClean="0">
                <a:solidFill>
                  <a:schemeClr val="tx1"/>
                </a:solidFill>
              </a:rPr>
              <a:t>تقييم نظام المركزية الإدارية:</a:t>
            </a:r>
            <a:endParaRPr lang="fr-FR" sz="3200" b="1" dirty="0">
              <a:solidFill>
                <a:schemeClr val="tx1"/>
              </a:solidFill>
            </a:endParaRPr>
          </a:p>
        </p:txBody>
      </p:sp>
      <p:sp>
        <p:nvSpPr>
          <p:cNvPr id="3" name="Espace réservé du contenu 2"/>
          <p:cNvSpPr>
            <a:spLocks noGrp="1"/>
          </p:cNvSpPr>
          <p:nvPr>
            <p:ph sz="quarter" idx="1"/>
          </p:nvPr>
        </p:nvSpPr>
        <p:spPr>
          <a:xfrm>
            <a:off x="323528" y="908720"/>
            <a:ext cx="8568952" cy="5217443"/>
          </a:xfrm>
        </p:spPr>
        <p:txBody>
          <a:bodyPr>
            <a:normAutofit fontScale="92500" lnSpcReduction="20000"/>
          </a:bodyPr>
          <a:lstStyle/>
          <a:p>
            <a:pPr algn="r" rtl="1"/>
            <a:r>
              <a:rPr lang="ar-MA" dirty="0" smtClean="0"/>
              <a:t>عمل بعض الفقهاء على إبراز </a:t>
            </a:r>
            <a:r>
              <a:rPr lang="ar-MA" b="1" dirty="0" smtClean="0"/>
              <a:t>مزايا</a:t>
            </a:r>
            <a:r>
              <a:rPr lang="ar-MA" dirty="0" smtClean="0"/>
              <a:t> النظام </a:t>
            </a:r>
            <a:r>
              <a:rPr lang="ar-MA" dirty="0" err="1" smtClean="0"/>
              <a:t>المركزي </a:t>
            </a:r>
            <a:r>
              <a:rPr lang="ar-MA" dirty="0" smtClean="0"/>
              <a:t>(أولا) بينما ذهب البعض نحو إبراز </a:t>
            </a:r>
            <a:r>
              <a:rPr lang="ar-MA" b="1" dirty="0" err="1" smtClean="0"/>
              <a:t>عيوبه</a:t>
            </a:r>
            <a:r>
              <a:rPr lang="ar-MA" dirty="0" err="1" smtClean="0"/>
              <a:t> </a:t>
            </a:r>
            <a:r>
              <a:rPr lang="ar-MA" dirty="0" smtClean="0"/>
              <a:t>(ثانيا</a:t>
            </a:r>
            <a:r>
              <a:rPr lang="ar-MA" dirty="0" err="1" smtClean="0"/>
              <a:t>).</a:t>
            </a:r>
            <a:r>
              <a:rPr lang="ar-MA" dirty="0" smtClean="0"/>
              <a:t> </a:t>
            </a:r>
          </a:p>
          <a:p>
            <a:pPr algn="r" rtl="1"/>
            <a:r>
              <a:rPr lang="ar-MA" b="1" dirty="0" err="1" smtClean="0"/>
              <a:t>أولا </a:t>
            </a:r>
            <a:r>
              <a:rPr lang="ar-MA" b="1" dirty="0" smtClean="0"/>
              <a:t>- مزايا المركزية الإدارية: </a:t>
            </a:r>
            <a:r>
              <a:rPr lang="ar-MA" dirty="0" smtClean="0"/>
              <a:t>للمركزية الإدارية جملة من المزايا يمكن إجمالها من عدة </a:t>
            </a:r>
            <a:r>
              <a:rPr lang="ar-MA" dirty="0" err="1" smtClean="0"/>
              <a:t>نواحي:</a:t>
            </a:r>
            <a:endParaRPr lang="ar-MA" dirty="0" smtClean="0"/>
          </a:p>
          <a:p>
            <a:pPr algn="r" rtl="1"/>
            <a:r>
              <a:rPr lang="ar-MA" dirty="0" smtClean="0"/>
              <a:t> </a:t>
            </a:r>
            <a:r>
              <a:rPr lang="ar-MA" dirty="0" err="1" smtClean="0"/>
              <a:t>1 </a:t>
            </a:r>
            <a:r>
              <a:rPr lang="ar-MA" dirty="0" smtClean="0"/>
              <a:t>– </a:t>
            </a:r>
            <a:r>
              <a:rPr lang="ar-MA" b="1" dirty="0" smtClean="0"/>
              <a:t>من الناحية السياسية: </a:t>
            </a:r>
            <a:r>
              <a:rPr lang="ar-MA" dirty="0" smtClean="0"/>
              <a:t>يعمل نظام المركزية الإدارية على تقوية نفوذ سلطة الدولة وفرض هيمنتها على مختلف أجزاء الإقليم والمصالح، وهذا ما يبرر تبني الدول الناشئة حديثا لهذا </a:t>
            </a:r>
            <a:r>
              <a:rPr lang="ar-MA" dirty="0" err="1" smtClean="0"/>
              <a:t>النظام.</a:t>
            </a:r>
            <a:r>
              <a:rPr lang="ar-MA" dirty="0" smtClean="0"/>
              <a:t> </a:t>
            </a:r>
          </a:p>
          <a:p>
            <a:pPr algn="r" rtl="1"/>
            <a:r>
              <a:rPr lang="ar-MA" dirty="0" err="1" smtClean="0"/>
              <a:t>2 </a:t>
            </a:r>
            <a:r>
              <a:rPr lang="ar-MA" dirty="0" smtClean="0"/>
              <a:t>– </a:t>
            </a:r>
            <a:r>
              <a:rPr lang="ar-MA" b="1" dirty="0" smtClean="0"/>
              <a:t>من الناحية الإدارية: </a:t>
            </a:r>
            <a:r>
              <a:rPr lang="ar-MA" dirty="0" smtClean="0"/>
              <a:t>يؤدي نظام المركزية إلى تحقيق العدالة والمساواة أمام الخدمات لإشراف الحكومة على إدارة المرافق العمومية على كامل إقليم </a:t>
            </a:r>
            <a:r>
              <a:rPr lang="ar-MA" dirty="0" err="1" smtClean="0"/>
              <a:t>الدولة.</a:t>
            </a:r>
            <a:r>
              <a:rPr lang="ar-MA" dirty="0" smtClean="0"/>
              <a:t> كما أن المركزية أسلوب ضروري لإدارة المرافق العامة السيادية التي لا يتعلق نشاطها بفئة معينة أو إقليم معين كمرفق الأمن أو الدفاع أو </a:t>
            </a:r>
            <a:r>
              <a:rPr lang="ar-MA" dirty="0" err="1" smtClean="0"/>
              <a:t>المواصلات.</a:t>
            </a:r>
            <a:r>
              <a:rPr lang="ar-MA" dirty="0" smtClean="0"/>
              <a:t> - تؤدي المركزية إلى توحيد النظم والإجراءات المتبعة في كافة أنحاء الدولة كون مصدرها واحد، مما يمكّن الموظفين من الإلمام بكافة الأوامر والتعليمات اللازمة لتنفيذ الوظيفة </a:t>
            </a:r>
            <a:r>
              <a:rPr lang="ar-MA" dirty="0" err="1" smtClean="0"/>
              <a:t>الإدارية.</a:t>
            </a:r>
            <a:r>
              <a:rPr lang="ar-MA" dirty="0" smtClean="0"/>
              <a:t> </a:t>
            </a:r>
          </a:p>
          <a:p>
            <a:pPr algn="r" rtl="1"/>
            <a:r>
              <a:rPr lang="ar-MA" dirty="0" err="1" smtClean="0"/>
              <a:t>3 </a:t>
            </a:r>
            <a:r>
              <a:rPr lang="ar-MA" dirty="0" smtClean="0"/>
              <a:t>– </a:t>
            </a:r>
            <a:r>
              <a:rPr lang="ar-MA" b="1" dirty="0" smtClean="0"/>
              <a:t>من الناحية المالية: </a:t>
            </a:r>
            <a:r>
              <a:rPr lang="ar-MA" dirty="0" smtClean="0"/>
              <a:t>يساهم نظام المركزية الإدارية في توفير الأموال وموارد الدولة، إذ يقلل من ظاهرة تبديد النفقات العامة والإسراف والتبذير في الإنفاق العام، إذ ثبت أن الاستقلال المالي ينجم عنه في الكثير من الأحيان الإفراط والمبالغة في الصرف مما أثر سلبا على الوعاء المالي </a:t>
            </a:r>
            <a:r>
              <a:rPr lang="ar-MA" dirty="0" err="1" smtClean="0"/>
              <a:t>للدولة.</a:t>
            </a:r>
            <a:r>
              <a:rPr lang="ar-MA" dirty="0" smtClean="0"/>
              <a:t> </a:t>
            </a:r>
            <a:endParaRPr lang="fr-F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8229600" cy="692696"/>
          </a:xfrm>
        </p:spPr>
        <p:txBody>
          <a:bodyPr/>
          <a:lstStyle/>
          <a:p>
            <a:pPr algn="ctr"/>
            <a:r>
              <a:rPr lang="ar-MA" b="1" dirty="0" err="1" smtClean="0">
                <a:solidFill>
                  <a:schemeClr val="tx1"/>
                </a:solidFill>
              </a:rPr>
              <a:t>ثانيا </a:t>
            </a:r>
            <a:r>
              <a:rPr lang="ar-MA" b="1" dirty="0" smtClean="0">
                <a:solidFill>
                  <a:schemeClr val="tx1"/>
                </a:solidFill>
              </a:rPr>
              <a:t>- عيوب المركزية </a:t>
            </a:r>
            <a:r>
              <a:rPr lang="ar-MA" b="1" dirty="0" err="1" smtClean="0">
                <a:solidFill>
                  <a:schemeClr val="tx1"/>
                </a:solidFill>
              </a:rPr>
              <a:t>الإدارية:</a:t>
            </a:r>
            <a:r>
              <a:rPr lang="ar-MA" b="1" dirty="0" smtClean="0">
                <a:solidFill>
                  <a:schemeClr val="tx1"/>
                </a:solidFill>
              </a:rPr>
              <a:t> </a:t>
            </a:r>
            <a:endParaRPr lang="fr-FR" b="1" dirty="0">
              <a:solidFill>
                <a:schemeClr val="tx1"/>
              </a:solidFill>
            </a:endParaRPr>
          </a:p>
        </p:txBody>
      </p:sp>
      <p:sp>
        <p:nvSpPr>
          <p:cNvPr id="3" name="Espace réservé du contenu 2"/>
          <p:cNvSpPr>
            <a:spLocks noGrp="1"/>
          </p:cNvSpPr>
          <p:nvPr>
            <p:ph sz="quarter" idx="1"/>
          </p:nvPr>
        </p:nvSpPr>
        <p:spPr>
          <a:xfrm>
            <a:off x="323528" y="980728"/>
            <a:ext cx="8568952" cy="5616624"/>
          </a:xfrm>
        </p:spPr>
        <p:txBody>
          <a:bodyPr>
            <a:normAutofit lnSpcReduction="10000"/>
          </a:bodyPr>
          <a:lstStyle/>
          <a:p>
            <a:pPr algn="r" rtl="1"/>
            <a:r>
              <a:rPr lang="ar-MA" dirty="0" smtClean="0"/>
              <a:t>رغم ما يتمتع </a:t>
            </a:r>
            <a:r>
              <a:rPr lang="ar-MA" dirty="0" err="1" smtClean="0"/>
              <a:t>به</a:t>
            </a:r>
            <a:r>
              <a:rPr lang="ar-MA" dirty="0" smtClean="0"/>
              <a:t> النظام المركزي من مزايا إلا أنه يعاب </a:t>
            </a:r>
            <a:r>
              <a:rPr lang="ar-MA" dirty="0" err="1" smtClean="0"/>
              <a:t>عليه:</a:t>
            </a:r>
            <a:r>
              <a:rPr lang="ar-MA" dirty="0" smtClean="0"/>
              <a:t> </a:t>
            </a:r>
          </a:p>
          <a:p>
            <a:pPr algn="r" rtl="1"/>
            <a:r>
              <a:rPr lang="ar-MA" dirty="0" err="1" smtClean="0"/>
              <a:t>1 </a:t>
            </a:r>
            <a:r>
              <a:rPr lang="ar-MA" dirty="0" smtClean="0"/>
              <a:t>- </a:t>
            </a:r>
            <a:r>
              <a:rPr lang="ar-MA" b="1" dirty="0" smtClean="0"/>
              <a:t>من الناحية السياسية: </a:t>
            </a:r>
            <a:r>
              <a:rPr lang="ar-MA" dirty="0" smtClean="0"/>
              <a:t>يؤدي هذا النظام إلى إشغال الإدارة المركزية أو الوزراء بمسائل قليلة الأهمية على حساب رسم السياسة العامة لوزارتهم، ويستتبعه دون شك حرمان الهيئات المنتخبة من المشاركة في صنع القرار وتسيير الشؤون المحلية.</a:t>
            </a:r>
          </a:p>
          <a:p>
            <a:pPr algn="r" rtl="1"/>
            <a:r>
              <a:rPr lang="ar-MA" dirty="0" smtClean="0"/>
              <a:t> </a:t>
            </a:r>
            <a:r>
              <a:rPr lang="ar-MA" dirty="0" err="1" smtClean="0"/>
              <a:t>2 </a:t>
            </a:r>
            <a:r>
              <a:rPr lang="ar-MA" dirty="0" smtClean="0"/>
              <a:t>– </a:t>
            </a:r>
            <a:r>
              <a:rPr lang="ar-MA" b="1" dirty="0" smtClean="0"/>
              <a:t>من الناحية الإدارية: </a:t>
            </a:r>
            <a:r>
              <a:rPr lang="ar-MA" dirty="0" smtClean="0"/>
              <a:t>تطبيق نظام المركزية الإدارية يؤدي إلى قتل روح المبادرة والإبداع لدى الموظفين لأن دورهم ينحصر في تنفيذ الأوامر والتعليمات الصادرة عن السلطة المركزية.</a:t>
            </a:r>
          </a:p>
          <a:p>
            <a:pPr algn="r" rtl="1"/>
            <a:r>
              <a:rPr lang="ar-MA" dirty="0" smtClean="0"/>
              <a:t> - دعم وتقوية نظام المركزية الإدارية أصبح في ظل الدولة الحديثة عنوانا للأنظمة الدكتاتورية لأنه يحد من إعمال مبدأ الديمقراطية الإدارية.</a:t>
            </a:r>
          </a:p>
          <a:p>
            <a:pPr algn="r" rtl="1"/>
            <a:r>
              <a:rPr lang="ar-MA" dirty="0" smtClean="0"/>
              <a:t> - كما يؤدي إلى تجاهل الحاجات العامة وعدم أخذها بعين الاعتبار، مما يضعف قرارات الجهاز الإداري وخططه </a:t>
            </a:r>
            <a:r>
              <a:rPr lang="ar-MA" dirty="0" err="1" smtClean="0"/>
              <a:t>التنفيذية.</a:t>
            </a:r>
            <a:r>
              <a:rPr lang="ar-MA" dirty="0" smtClean="0"/>
              <a:t> ورغم هذه العيوب فلا يمكن تصور دولة حديثة دون مركزية إدارية، إلا أن جعل النظام الإداري كله مركزيا خاصة بالنسبة للمرافق الإقليمية هو الذي يعيب المركزية الإدارية، لذا تبنت الدول نظام اللامركزية الإدارية كسبب فعال للتخفيف من أعباء الحكومة ولسد النقائص التي ظهرت جراء تطبيق نظام المركزية </a:t>
            </a:r>
            <a:r>
              <a:rPr lang="ar-MA" dirty="0" err="1" smtClean="0"/>
              <a:t>الإدارية.</a:t>
            </a:r>
            <a:r>
              <a:rPr lang="ar-MA" dirty="0" smtClean="0"/>
              <a:t> </a:t>
            </a:r>
            <a:endParaRPr lang="fr-F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08720"/>
          </a:xfrm>
        </p:spPr>
        <p:txBody>
          <a:bodyPr>
            <a:normAutofit/>
          </a:bodyPr>
          <a:lstStyle/>
          <a:p>
            <a:pPr algn="ctr"/>
            <a:r>
              <a:rPr lang="ar-MA" sz="3200" b="1" dirty="0" smtClean="0">
                <a:solidFill>
                  <a:schemeClr val="tx1"/>
                </a:solidFill>
              </a:rPr>
              <a:t>المركزية الإدارية</a:t>
            </a:r>
            <a:endParaRPr lang="fr-FR" sz="3200" b="1"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sz="3200" dirty="0" smtClean="0"/>
              <a:t>اعتمدت الدول في تسير شؤونها الإدارية على نظام المركزية الإدارية، فهو أول النظم التي اتبعتها الدول في الحكم </a:t>
            </a:r>
            <a:r>
              <a:rPr lang="ar-MA" sz="3200" dirty="0" err="1" smtClean="0"/>
              <a:t>والإدارة.</a:t>
            </a:r>
            <a:r>
              <a:rPr lang="ar-MA" sz="3200" dirty="0" smtClean="0"/>
              <a:t> تقوم على توحيد الوظيفة الإدارية أو النشاط الإداري في يد السلطة المركزية أي في </a:t>
            </a:r>
            <a:r>
              <a:rPr lang="ar-MA" sz="3200" dirty="0" err="1" smtClean="0"/>
              <a:t>يد </a:t>
            </a:r>
            <a:r>
              <a:rPr lang="ar-MA" sz="3200" dirty="0" smtClean="0"/>
              <a:t>(السلطة التنفيذية الموجودة في </a:t>
            </a:r>
            <a:r>
              <a:rPr lang="ar-MA" sz="3200" dirty="0" err="1" smtClean="0"/>
              <a:t>العاصمة.</a:t>
            </a:r>
            <a:r>
              <a:rPr lang="ar-MA" sz="3200" dirty="0" smtClean="0"/>
              <a:t> ويمكن تعريفها أيضا على أنها جمع الوظيفة الإدارية في يد شخص معنوي واحد </a:t>
            </a:r>
            <a:r>
              <a:rPr lang="ar-MA" sz="3200" dirty="0" err="1" smtClean="0"/>
              <a:t>هو </a:t>
            </a:r>
            <a:r>
              <a:rPr lang="ar-MA" sz="3200" dirty="0" smtClean="0"/>
              <a:t>(الدولة التي تتولى وتهيمن على النشاط الإداري</a:t>
            </a:r>
            <a:r>
              <a:rPr lang="ar-MA" sz="3200" dirty="0" err="1" smtClean="0"/>
              <a:t>).</a:t>
            </a:r>
            <a:endParaRPr lang="fr-FR" sz="3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74638"/>
            <a:ext cx="7467600" cy="778098"/>
          </a:xfrm>
        </p:spPr>
        <p:txBody>
          <a:bodyPr>
            <a:normAutofit/>
          </a:bodyPr>
          <a:lstStyle/>
          <a:p>
            <a:pPr algn="ctr"/>
            <a:r>
              <a:rPr lang="ar-MA" sz="3600" b="1" dirty="0" smtClean="0">
                <a:solidFill>
                  <a:schemeClr val="tx1"/>
                </a:solidFill>
              </a:rPr>
              <a:t>أركان المركزية الإدارية:</a:t>
            </a:r>
            <a:endParaRPr lang="fr-FR" sz="3600" b="1" dirty="0">
              <a:solidFill>
                <a:schemeClr val="tx1"/>
              </a:solidFill>
            </a:endParaRPr>
          </a:p>
        </p:txBody>
      </p:sp>
      <p:sp>
        <p:nvSpPr>
          <p:cNvPr id="3" name="Espace réservé du contenu 2"/>
          <p:cNvSpPr>
            <a:spLocks noGrp="1"/>
          </p:cNvSpPr>
          <p:nvPr>
            <p:ph sz="quarter" idx="1"/>
          </p:nvPr>
        </p:nvSpPr>
        <p:spPr/>
        <p:txBody>
          <a:bodyPr/>
          <a:lstStyle/>
          <a:p>
            <a:pPr algn="r" rtl="1"/>
            <a:r>
              <a:rPr lang="ar-MA" dirty="0" smtClean="0"/>
              <a:t>تقوم المركزية الإدارية على ثلاثة عناصر </a:t>
            </a:r>
            <a:r>
              <a:rPr lang="ar-MA" dirty="0" err="1" smtClean="0"/>
              <a:t>هي:</a:t>
            </a:r>
            <a:r>
              <a:rPr lang="ar-MA" dirty="0" smtClean="0"/>
              <a:t> </a:t>
            </a:r>
          </a:p>
          <a:p>
            <a:pPr algn="r"/>
            <a:endParaRPr lang="ar-MA" dirty="0"/>
          </a:p>
          <a:p>
            <a:pPr algn="r">
              <a:buNone/>
            </a:pPr>
            <a:r>
              <a:rPr lang="ar-MA" dirty="0" err="1" smtClean="0"/>
              <a:t>أولا </a:t>
            </a:r>
            <a:r>
              <a:rPr lang="ar-MA" dirty="0" smtClean="0"/>
              <a:t>– تركيز الوظيفة الإدارية في يد السلطة </a:t>
            </a:r>
            <a:r>
              <a:rPr lang="ar-MA" dirty="0" err="1" smtClean="0"/>
              <a:t>المركزية:</a:t>
            </a:r>
            <a:r>
              <a:rPr lang="ar-MA" dirty="0" smtClean="0"/>
              <a:t> </a:t>
            </a:r>
          </a:p>
          <a:p>
            <a:pPr algn="r">
              <a:buNone/>
            </a:pPr>
            <a:r>
              <a:rPr lang="ar-MA" dirty="0" err="1" smtClean="0"/>
              <a:t>ثانيا </a:t>
            </a:r>
            <a:r>
              <a:rPr lang="ar-MA" dirty="0" smtClean="0"/>
              <a:t>– السلطة ألرئاسية </a:t>
            </a:r>
          </a:p>
          <a:p>
            <a:pPr algn="r">
              <a:buNone/>
            </a:pPr>
            <a:r>
              <a:rPr lang="ar-MA" dirty="0" err="1" smtClean="0"/>
              <a:t>ثالثا </a:t>
            </a:r>
            <a:r>
              <a:rPr lang="ar-MA" dirty="0" smtClean="0"/>
              <a:t>– التدرج </a:t>
            </a:r>
            <a:r>
              <a:rPr lang="ar-MA" dirty="0" err="1" smtClean="0"/>
              <a:t>الاداري </a:t>
            </a:r>
            <a:r>
              <a:rPr lang="ar-MA" dirty="0" smtClean="0"/>
              <a:t>(عن طريق السلم الاداري</a:t>
            </a:r>
            <a:r>
              <a:rPr lang="ar-MA" dirty="0" err="1" smtClean="0"/>
              <a:t>):</a:t>
            </a:r>
            <a:r>
              <a:rPr lang="ar-MA" dirty="0" smtClean="0"/>
              <a:t> </a:t>
            </a:r>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908720"/>
          </a:xfrm>
        </p:spPr>
        <p:txBody>
          <a:bodyPr>
            <a:normAutofit/>
          </a:bodyPr>
          <a:lstStyle/>
          <a:p>
            <a:pPr algn="ctr"/>
            <a:r>
              <a:rPr lang="ar-MA" b="1" dirty="0" err="1" smtClean="0">
                <a:solidFill>
                  <a:schemeClr val="tx1"/>
                </a:solidFill>
              </a:rPr>
              <a:t>اولا </a:t>
            </a:r>
            <a:r>
              <a:rPr lang="ar-MA" b="1" dirty="0" smtClean="0">
                <a:solidFill>
                  <a:schemeClr val="tx1"/>
                </a:solidFill>
              </a:rPr>
              <a:t>– تركيز الوظيفة الإدارية في يد السلطة </a:t>
            </a:r>
            <a:r>
              <a:rPr lang="ar-MA" b="1" dirty="0" err="1" smtClean="0">
                <a:solidFill>
                  <a:schemeClr val="tx1"/>
                </a:solidFill>
              </a:rPr>
              <a:t>المركزية:</a:t>
            </a:r>
            <a:r>
              <a:rPr lang="ar-MA" b="1" dirty="0" smtClean="0">
                <a:solidFill>
                  <a:schemeClr val="tx1"/>
                </a:solidFill>
              </a:rPr>
              <a:t> </a:t>
            </a:r>
            <a:endParaRPr lang="fr-FR" b="1" dirty="0">
              <a:solidFill>
                <a:schemeClr val="tx1"/>
              </a:solidFill>
            </a:endParaRPr>
          </a:p>
        </p:txBody>
      </p:sp>
      <p:sp>
        <p:nvSpPr>
          <p:cNvPr id="3" name="Espace réservé du contenu 2"/>
          <p:cNvSpPr>
            <a:spLocks noGrp="1"/>
          </p:cNvSpPr>
          <p:nvPr>
            <p:ph sz="quarter" idx="1"/>
          </p:nvPr>
        </p:nvSpPr>
        <p:spPr/>
        <p:txBody>
          <a:bodyPr/>
          <a:lstStyle/>
          <a:p>
            <a:pPr algn="r" rtl="1"/>
            <a:r>
              <a:rPr lang="ar-MA" sz="3200" dirty="0" smtClean="0"/>
              <a:t>من أهم مقومات نظام المركزية الإدارية حصر الوظيفة الإدارية في يد السلطة التنفيذية وقد يساعدها في ذلك هيئات تابعة لها تعمل تحت إشرافها </a:t>
            </a:r>
            <a:r>
              <a:rPr lang="ar-MA" sz="3200" dirty="0" err="1" smtClean="0"/>
              <a:t>ورقابتها.</a:t>
            </a:r>
            <a:r>
              <a:rPr lang="ar-MA" sz="3200" dirty="0" smtClean="0"/>
              <a:t> </a:t>
            </a:r>
          </a:p>
          <a:p>
            <a:pPr algn="r" rtl="1"/>
            <a:r>
              <a:rPr lang="ar-MA" sz="3200" dirty="0" smtClean="0"/>
              <a:t>ملاحظة: لا يوجد في هذا النظام أشخاص اعتبارية أخرى محلية أو </a:t>
            </a:r>
            <a:r>
              <a:rPr lang="ar-MA" sz="3200" dirty="0" err="1" smtClean="0"/>
              <a:t>مرفقية</a:t>
            </a:r>
            <a:r>
              <a:rPr lang="ar-MA" dirty="0" err="1" smtClean="0"/>
              <a:t>.</a:t>
            </a:r>
            <a:endParaRPr lang="fr-F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ar-MA" sz="3600" b="1" dirty="0" err="1" smtClean="0">
                <a:solidFill>
                  <a:schemeClr val="tx1"/>
                </a:solidFill>
              </a:rPr>
              <a:t>ثانيا </a:t>
            </a:r>
            <a:r>
              <a:rPr lang="ar-MA" sz="3600" b="1" dirty="0" smtClean="0">
                <a:solidFill>
                  <a:schemeClr val="tx1"/>
                </a:solidFill>
              </a:rPr>
              <a:t>– التدرج </a:t>
            </a:r>
            <a:r>
              <a:rPr lang="ar-MA" sz="3600" b="1" dirty="0" err="1" smtClean="0">
                <a:solidFill>
                  <a:schemeClr val="tx1"/>
                </a:solidFill>
              </a:rPr>
              <a:t>الاداري </a:t>
            </a:r>
            <a:r>
              <a:rPr lang="ar-MA" sz="3600" b="1" dirty="0" smtClean="0">
                <a:solidFill>
                  <a:schemeClr val="tx1"/>
                </a:solidFill>
              </a:rPr>
              <a:t>(السلم الاداري</a:t>
            </a:r>
            <a:r>
              <a:rPr lang="ar-MA" sz="3600" b="1" dirty="0" err="1" smtClean="0">
                <a:solidFill>
                  <a:schemeClr val="tx1"/>
                </a:solidFill>
              </a:rPr>
              <a:t>):</a:t>
            </a:r>
            <a:r>
              <a:rPr lang="ar-MA" sz="3600" b="1" dirty="0" smtClean="0">
                <a:solidFill>
                  <a:schemeClr val="tx1"/>
                </a:solidFill>
              </a:rPr>
              <a:t> </a:t>
            </a:r>
            <a:endParaRPr lang="fr-FR" sz="3600" b="1"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sz="2800" dirty="0" smtClean="0"/>
              <a:t>ومعناه أن يخضع موظفي الإدارة المركزية لمبدأ التدرج الذي يأخذ شكل مثلث أو هرم مترابط تكون الدرجات الدنيا تابعة للدرجات التي تعلوها وصولا إلى أعلى السلم الإداري، وهذه الدرجات تكون ما يسمى بنظام التسلسل الإداري ومن خلاله تتشكل طبقتي الرئيس والمرؤوس ومن هنا تبرز علاقة التبعية والسلطة </a:t>
            </a:r>
            <a:r>
              <a:rPr lang="ar-MA" sz="2800" dirty="0" err="1" smtClean="0"/>
              <a:t>الرئاسية.</a:t>
            </a:r>
            <a:r>
              <a:rPr lang="ar-MA" sz="2800" dirty="0" smtClean="0"/>
              <a:t> </a:t>
            </a:r>
            <a:endParaRPr lang="fr-F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b="1" dirty="0" err="1" smtClean="0">
                <a:solidFill>
                  <a:schemeClr val="tx1"/>
                </a:solidFill>
              </a:rPr>
              <a:t>ثالثا </a:t>
            </a:r>
            <a:r>
              <a:rPr lang="ar-MA" b="1" dirty="0" smtClean="0">
                <a:solidFill>
                  <a:schemeClr val="tx1"/>
                </a:solidFill>
              </a:rPr>
              <a:t>– السلطة الرئاسية:</a:t>
            </a:r>
            <a:endParaRPr lang="fr-FR" b="1" dirty="0">
              <a:solidFill>
                <a:schemeClr val="tx1"/>
              </a:solidFill>
            </a:endParaRPr>
          </a:p>
        </p:txBody>
      </p:sp>
      <p:sp>
        <p:nvSpPr>
          <p:cNvPr id="3" name="Espace réservé du contenu 2"/>
          <p:cNvSpPr>
            <a:spLocks noGrp="1"/>
          </p:cNvSpPr>
          <p:nvPr>
            <p:ph sz="quarter" idx="1"/>
          </p:nvPr>
        </p:nvSpPr>
        <p:spPr/>
        <p:txBody>
          <a:bodyPr/>
          <a:lstStyle/>
          <a:p>
            <a:pPr algn="r" rtl="1"/>
            <a:r>
              <a:rPr lang="ar-MA" dirty="0" smtClean="0"/>
              <a:t>تعد السلطة الرئاسية أهم ركائز النظام المركزي وهو حق معترف </a:t>
            </a:r>
            <a:r>
              <a:rPr lang="ar-MA" dirty="0" err="1" smtClean="0"/>
              <a:t>به</a:t>
            </a:r>
            <a:r>
              <a:rPr lang="ar-MA" dirty="0" smtClean="0"/>
              <a:t> للرؤساء الإداريين تحقيقا لفعاليته واستمرارية العمل الإداري، فهي العلاقة القانونية القائمة بين الرئيس والمرؤوس أثناء ممارسة النشاط الإداري، تُعبر عن التبعية الإدارية وتتقرر دون نص </a:t>
            </a:r>
            <a:r>
              <a:rPr lang="ar-MA" dirty="0" err="1" smtClean="0"/>
              <a:t>قانوني.</a:t>
            </a:r>
            <a:r>
              <a:rPr lang="ar-MA" dirty="0" smtClean="0"/>
              <a:t> وتتمثل في مجموع الاختصاصات التي يمارسها الرئيس على مرؤوسه تتعلق بعضها بشخص المرؤوس وتتعلق الأخرى </a:t>
            </a:r>
            <a:r>
              <a:rPr lang="ar-MA" dirty="0" err="1" smtClean="0"/>
              <a:t>بأعماله.</a:t>
            </a:r>
            <a:r>
              <a:rPr lang="ar-MA" dirty="0" smtClean="0"/>
              <a:t> </a:t>
            </a:r>
            <a:endParaRPr lang="fr-F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0"/>
            <a:ext cx="7467600" cy="1268760"/>
          </a:xfrm>
        </p:spPr>
        <p:txBody>
          <a:bodyPr>
            <a:normAutofit/>
          </a:bodyPr>
          <a:lstStyle/>
          <a:p>
            <a:pPr algn="ctr" rtl="1"/>
            <a:r>
              <a:rPr lang="ar-MA" sz="3600" b="1" dirty="0" smtClean="0">
                <a:solidFill>
                  <a:schemeClr val="tx1"/>
                </a:solidFill>
              </a:rPr>
              <a:t>سلطة الرئيس على شخص مرؤوسه </a:t>
            </a:r>
            <a:endParaRPr lang="fr-FR" sz="3600" b="1" dirty="0">
              <a:solidFill>
                <a:schemeClr val="tx1"/>
              </a:solidFill>
            </a:endParaRPr>
          </a:p>
        </p:txBody>
      </p:sp>
      <p:sp>
        <p:nvSpPr>
          <p:cNvPr id="3" name="Espace réservé du contenu 2"/>
          <p:cNvSpPr>
            <a:spLocks noGrp="1"/>
          </p:cNvSpPr>
          <p:nvPr>
            <p:ph sz="quarter" idx="1"/>
          </p:nvPr>
        </p:nvSpPr>
        <p:spPr/>
        <p:txBody>
          <a:bodyPr>
            <a:normAutofit/>
          </a:bodyPr>
          <a:lstStyle/>
          <a:p>
            <a:pPr algn="r" rtl="1"/>
            <a:r>
              <a:rPr lang="ar-MA" sz="3200" dirty="0" smtClean="0"/>
              <a:t>اختصاصات الرئيس على أشخاص مرؤوسيه كثيرة منها ما يتعلق بالحق في التعيين، نقل الموظف وترقيته، سلطة التأديب وقد تصل إلى حد العزل والحرمان من بعض الحقوق والمزايا الوظيفية.</a:t>
            </a:r>
            <a:endParaRPr lang="fr-FR" sz="3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MA" dirty="0" smtClean="0"/>
              <a:t>- </a:t>
            </a:r>
            <a:r>
              <a:rPr lang="ar-MA" sz="3600" b="1" dirty="0" smtClean="0">
                <a:solidFill>
                  <a:schemeClr val="tx1"/>
                </a:solidFill>
              </a:rPr>
              <a:t>سلطة الرئيس على أعمال مرؤوسيه </a:t>
            </a:r>
            <a:endParaRPr lang="fr-FR" sz="3600" b="1" dirty="0">
              <a:solidFill>
                <a:schemeClr val="tx1"/>
              </a:solidFill>
            </a:endParaRPr>
          </a:p>
        </p:txBody>
      </p:sp>
      <p:sp>
        <p:nvSpPr>
          <p:cNvPr id="3" name="Espace réservé du contenu 2"/>
          <p:cNvSpPr>
            <a:spLocks noGrp="1"/>
          </p:cNvSpPr>
          <p:nvPr>
            <p:ph sz="quarter" idx="1"/>
          </p:nvPr>
        </p:nvSpPr>
        <p:spPr/>
        <p:txBody>
          <a:bodyPr/>
          <a:lstStyle/>
          <a:p>
            <a:pPr algn="r" rtl="1"/>
            <a:r>
              <a:rPr lang="ar-MA" dirty="0" smtClean="0"/>
              <a:t>تتمثل هذه السلطة في حق الرئيس في توجيه </a:t>
            </a:r>
            <a:r>
              <a:rPr lang="ar-MA" dirty="0" err="1" smtClean="0"/>
              <a:t>مرؤوسيه </a:t>
            </a:r>
            <a:r>
              <a:rPr lang="ar-MA" dirty="0" smtClean="0"/>
              <a:t>، بإصدار أوامر وتعليمات وتوجيهات قبل ممارسة أعمالهم ومراقبتها عند تنفيذهم لها، وفي سبيل ذلك يملك الرئيس سلطة إجازتها وتعديلها وإلغاءها </a:t>
            </a:r>
            <a:r>
              <a:rPr lang="ar-MA" dirty="0" err="1" smtClean="0"/>
              <a:t>وسحبها </a:t>
            </a:r>
            <a:r>
              <a:rPr lang="ar-MA" dirty="0" smtClean="0"/>
              <a:t>، كما يملك سلطة الحلول محل مرؤوسيه للقيام بأعمال معينة ضمان لاستمرارية الخدمات العامة وسير المرفق العام بانتظام </a:t>
            </a:r>
            <a:r>
              <a:rPr lang="ar-MA" dirty="0" err="1" smtClean="0"/>
              <a:t>واضطراد.</a:t>
            </a:r>
            <a:r>
              <a:rPr lang="ar-MA" dirty="0" smtClean="0"/>
              <a:t> </a:t>
            </a:r>
            <a:endParaRPr lang="fr-F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539552" y="0"/>
            <a:ext cx="8229600" cy="764704"/>
          </a:xfrm>
        </p:spPr>
        <p:txBody>
          <a:bodyPr>
            <a:normAutofit/>
          </a:bodyPr>
          <a:lstStyle/>
          <a:p>
            <a:pPr algn="ctr"/>
            <a:r>
              <a:rPr lang="ar-MA" sz="3200" b="1" dirty="0" smtClean="0">
                <a:solidFill>
                  <a:schemeClr val="tx1"/>
                </a:solidFill>
              </a:rPr>
              <a:t>صور المركزية </a:t>
            </a:r>
            <a:r>
              <a:rPr lang="ar-MA" sz="3200" b="1" dirty="0" err="1" smtClean="0">
                <a:solidFill>
                  <a:schemeClr val="tx1"/>
                </a:solidFill>
              </a:rPr>
              <a:t>الإدارية:</a:t>
            </a:r>
            <a:r>
              <a:rPr lang="ar-MA" sz="3200" b="1" dirty="0" smtClean="0">
                <a:solidFill>
                  <a:schemeClr val="tx1"/>
                </a:solidFill>
              </a:rPr>
              <a:t> </a:t>
            </a:r>
            <a:endParaRPr lang="fr-FR" sz="3200" b="1" dirty="0">
              <a:solidFill>
                <a:schemeClr val="tx1"/>
              </a:solidFill>
            </a:endParaRPr>
          </a:p>
        </p:txBody>
      </p:sp>
      <p:sp>
        <p:nvSpPr>
          <p:cNvPr id="3" name="Espace réservé du contenu 2"/>
          <p:cNvSpPr>
            <a:spLocks noGrp="1"/>
          </p:cNvSpPr>
          <p:nvPr>
            <p:ph sz="quarter" idx="1"/>
          </p:nvPr>
        </p:nvSpPr>
        <p:spPr>
          <a:xfrm>
            <a:off x="251520" y="980728"/>
            <a:ext cx="8640960" cy="5616624"/>
          </a:xfrm>
        </p:spPr>
        <p:txBody>
          <a:bodyPr>
            <a:normAutofit/>
          </a:bodyPr>
          <a:lstStyle/>
          <a:p>
            <a:pPr algn="r" rtl="1"/>
            <a:r>
              <a:rPr lang="ar-MA" dirty="0" smtClean="0"/>
              <a:t>تتخذ المركزية الإدارية من الناحية العملية إحدى الصورتان </a:t>
            </a:r>
            <a:r>
              <a:rPr lang="ar-MA" dirty="0" err="1" smtClean="0"/>
              <a:t>التاليتين</a:t>
            </a:r>
            <a:r>
              <a:rPr lang="ar-MA" b="1" dirty="0" err="1" smtClean="0"/>
              <a:t>:أولا </a:t>
            </a:r>
            <a:r>
              <a:rPr lang="ar-MA" dirty="0" smtClean="0"/>
              <a:t>- </a:t>
            </a:r>
            <a:r>
              <a:rPr lang="ar-MA" b="1" dirty="0" smtClean="0"/>
              <a:t>التركيز</a:t>
            </a:r>
            <a:r>
              <a:rPr lang="ar-MA" dirty="0" smtClean="0"/>
              <a:t> </a:t>
            </a:r>
            <a:r>
              <a:rPr lang="ar-MA" dirty="0" err="1" smtClean="0"/>
              <a:t>ا</a:t>
            </a:r>
            <a:r>
              <a:rPr lang="ar-MA" b="1" dirty="0" err="1" smtClean="0"/>
              <a:t>لإداري:ثانيا </a:t>
            </a:r>
            <a:r>
              <a:rPr lang="ar-MA" dirty="0" smtClean="0"/>
              <a:t>- </a:t>
            </a:r>
            <a:r>
              <a:rPr lang="ar-MA" b="1" dirty="0" smtClean="0"/>
              <a:t>عدم التركيز </a:t>
            </a:r>
            <a:r>
              <a:rPr lang="ar-MA" b="1" dirty="0" err="1" smtClean="0"/>
              <a:t>الإداري</a:t>
            </a:r>
            <a:r>
              <a:rPr lang="ar-MA" dirty="0" err="1" smtClean="0"/>
              <a:t>:</a:t>
            </a:r>
            <a:r>
              <a:rPr lang="ar-MA" dirty="0" smtClean="0"/>
              <a:t> </a:t>
            </a:r>
          </a:p>
          <a:p>
            <a:pPr algn="r" rtl="1"/>
            <a:r>
              <a:rPr lang="ar-MA" b="1" dirty="0" err="1" smtClean="0"/>
              <a:t>أولا </a:t>
            </a:r>
            <a:r>
              <a:rPr lang="ar-MA" b="1" dirty="0" smtClean="0"/>
              <a:t>- التركيز الإداري</a:t>
            </a:r>
            <a:r>
              <a:rPr lang="ar-MA" dirty="0" smtClean="0"/>
              <a:t>: يتمثل هذا الأسلوب في تركيز جميع السلطات الإدارية في أيدي الحكومة المركزية بالعاصمة التي يعود إليها البت في جميع المسائل الإدارية، يجعل ممثلي الأقاليم مجرد منفذين للأوامر والتعليمات الوزارية يتعين عليهم الرجوع إلى السلطة المركزية قبل القيام بأي تصرف، وهي الصورة البدائية للمركزية الإدارية ويطلق عليها أيضا بالمركزية المتطرفة أو المشددة.</a:t>
            </a:r>
          </a:p>
          <a:p>
            <a:pPr algn="r" rtl="1"/>
            <a:r>
              <a:rPr lang="ar-MA" dirty="0" smtClean="0"/>
              <a:t> </a:t>
            </a:r>
            <a:r>
              <a:rPr lang="ar-MA" b="1" dirty="0" smtClean="0"/>
              <a:t>ملاحظة: </a:t>
            </a:r>
            <a:r>
              <a:rPr lang="ar-MA" dirty="0" smtClean="0"/>
              <a:t>لا شك أن هذه الصورة تضر بمصالح الأفراد إذ تعرقل عمل الإدارة، فمن غير المتصور أن تتخذ جهة إدارية واحدة كافة القرارات في كل أنحاء </a:t>
            </a:r>
            <a:r>
              <a:rPr lang="ar-MA" dirty="0" err="1" smtClean="0"/>
              <a:t>الدولة.</a:t>
            </a:r>
            <a:r>
              <a:rPr lang="ar-MA" dirty="0" smtClean="0"/>
              <a:t> وتكون هذه القرارات ملائمة ومناسبة لظروف العمل الإداري كما أن هذا الأسلوب لا ينطبق مع متطلبات الدولة الحديثة لكثرة الالتزامات والأعباء الملقاة على عاتقها، لذا هجرت أغلب الدول هذه الصورة واتجهت نحو الصورة المخففة للمركزية </a:t>
            </a:r>
            <a:r>
              <a:rPr lang="ar-MA" dirty="0" err="1" smtClean="0"/>
              <a:t>الإدارية.</a:t>
            </a:r>
            <a:r>
              <a:rPr lang="ar-MA" dirty="0" smtClean="0"/>
              <a:t> </a:t>
            </a:r>
            <a:endParaRPr lang="fr-F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150</TotalTime>
  <Words>1533</Words>
  <Application>Microsoft Office PowerPoint</Application>
  <PresentationFormat>Affichage à l'écran (4:3)</PresentationFormat>
  <Paragraphs>53</Paragraphs>
  <Slides>15</Slides>
  <Notes>0</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Oriel</vt:lpstr>
      <vt:lpstr>أساليب التنظيم الإداري</vt:lpstr>
      <vt:lpstr>المركزية الإدارية</vt:lpstr>
      <vt:lpstr>أركان المركزية الإدارية:</vt:lpstr>
      <vt:lpstr>اولا – تركيز الوظيفة الإدارية في يد السلطة المركزية: </vt:lpstr>
      <vt:lpstr>ثانيا – التدرج الاداري (السلم الاداري): </vt:lpstr>
      <vt:lpstr>ثالثا – السلطة الرئاسية:</vt:lpstr>
      <vt:lpstr>سلطة الرئيس على شخص مرؤوسه </vt:lpstr>
      <vt:lpstr>- سلطة الرئيس على أعمال مرؤوسيه </vt:lpstr>
      <vt:lpstr>صور المركزية الإدارية: </vt:lpstr>
      <vt:lpstr>ثانيا - عدم التركيز الإداري:</vt:lpstr>
      <vt:lpstr>تعريف التفويض الإداري </vt:lpstr>
      <vt:lpstr>شروط التفويض:</vt:lpstr>
      <vt:lpstr>3 - أنواع التفويض </vt:lpstr>
      <vt:lpstr>تقييم نظام المركزية الإدارية:</vt:lpstr>
      <vt:lpstr>ثانيا - عيوب المركزية الإدارية: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أساليب التنظيم الإداري</dc:title>
  <dc:creator>pc</dc:creator>
  <cp:lastModifiedBy>pc</cp:lastModifiedBy>
  <cp:revision>9</cp:revision>
  <dcterms:created xsi:type="dcterms:W3CDTF">2020-03-24T18:48:18Z</dcterms:created>
  <dcterms:modified xsi:type="dcterms:W3CDTF">2020-03-24T22:05:11Z</dcterms:modified>
</cp:coreProperties>
</file>